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831" r:id="rId2"/>
    <p:sldId id="293" r:id="rId3"/>
    <p:sldId id="832" r:id="rId4"/>
    <p:sldId id="833" r:id="rId5"/>
    <p:sldId id="835" r:id="rId6"/>
    <p:sldId id="836" r:id="rId7"/>
    <p:sldId id="837" r:id="rId8"/>
    <p:sldId id="838" r:id="rId9"/>
    <p:sldId id="839" r:id="rId10"/>
    <p:sldId id="840" r:id="rId11"/>
    <p:sldId id="852" r:id="rId12"/>
    <p:sldId id="848" r:id="rId13"/>
    <p:sldId id="849" r:id="rId14"/>
    <p:sldId id="850" r:id="rId15"/>
    <p:sldId id="851" r:id="rId16"/>
    <p:sldId id="853" r:id="rId17"/>
    <p:sldId id="845" r:id="rId18"/>
    <p:sldId id="846" r:id="rId19"/>
    <p:sldId id="847" r:id="rId20"/>
    <p:sldId id="841" r:id="rId21"/>
    <p:sldId id="842" r:id="rId22"/>
    <p:sldId id="843" r:id="rId23"/>
    <p:sldId id="844" r:id="rId24"/>
  </p:sldIdLst>
  <p:sldSz cx="9144000" cy="5143500" type="screen16x9"/>
  <p:notesSz cx="9777413" cy="6646863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94087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7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2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b="0" dirty="0"/>
              <a:t>人工智能与数据分析</a:t>
            </a:r>
            <a:r>
              <a:rPr lang="en-US" altLang="zh-CN" sz="4000" dirty="0">
                <a:cs typeface="+mn-ea"/>
                <a:sym typeface="+mn-lt"/>
              </a:rPr>
              <a:t/>
            </a:r>
            <a:br>
              <a:rPr lang="en-US" altLang="zh-CN" sz="4000" dirty="0"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34278" y="4217779"/>
            <a:ext cx="3235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/>
              <a:t>LONG HUANG 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b="0" dirty="0">
                <a:sym typeface="+mn-lt"/>
              </a:rPr>
              <a:t>第二讲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异常值检测（</a:t>
            </a:r>
            <a:r>
              <a:rPr lang="en-US" altLang="zh-CN" dirty="0"/>
              <a:t>Outlier Detection</a:t>
            </a:r>
            <a:r>
              <a:rPr lang="zh-CN" altLang="en-US" dirty="0"/>
              <a:t>）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7756" y="851382"/>
            <a:ext cx="80784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使用 </a:t>
            </a: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filloutliers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函数，通过指定填充方法来替换数据中的异常值。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62" y="1420163"/>
            <a:ext cx="7951622" cy="33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3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非均匀数据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" y="2586862"/>
            <a:ext cx="7739482" cy="25566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8641" y="949415"/>
            <a:ext cx="79662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并非所有数据都由等间距的点组成，这可能会影响数据处理的方法。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包含 </a:t>
            </a:r>
            <a:r>
              <a:rPr lang="en-US" altLang="zh-CN" dirty="0" err="1">
                <a:solidFill>
                  <a:srgbClr val="0F1115"/>
                </a:solidFill>
                <a:latin typeface="quote-cjk-patch"/>
              </a:rPr>
              <a:t>Airreg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数据不规则采样时间的日期时间向量。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时间向量表示前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30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分钟每分钟采样一次，然后在两天内每小时采样一次。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22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非均匀数据</a:t>
            </a:r>
          </a:p>
        </p:txBody>
      </p:sp>
      <p:sp>
        <p:nvSpPr>
          <p:cNvPr id="5" name="矩形 4"/>
          <p:cNvSpPr/>
          <p:nvPr/>
        </p:nvSpPr>
        <p:spPr>
          <a:xfrm>
            <a:off x="585216" y="909903"/>
            <a:ext cx="5402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如果我们仍然相对于等间距的整数进行平滑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62" y="1421426"/>
            <a:ext cx="7198157" cy="35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6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非均匀数据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866501"/>
            <a:ext cx="6923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为了去除前半小时数据中的高频变化，请使用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'</a:t>
            </a:r>
            <a:r>
              <a:rPr lang="en-US" altLang="zh-CN" dirty="0" err="1">
                <a:solidFill>
                  <a:srgbClr val="0F1115"/>
                </a:solidFill>
                <a:latin typeface="quote-cjk-patch"/>
              </a:rPr>
              <a:t>SamplePoints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'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选项并指定时间戳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time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46" y="1623063"/>
            <a:ext cx="6693408" cy="30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7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不一致数据</a:t>
            </a:r>
            <a:br>
              <a:rPr lang="zh-CN" altLang="en-US" dirty="0" smtClean="0"/>
            </a:br>
            <a:r>
              <a:rPr lang="zh-CN" altLang="en-US" b="0" dirty="0" smtClean="0"/>
              <a:t/>
            </a:r>
            <a:br>
              <a:rPr lang="zh-CN" altLang="en-US" b="0" dirty="0" smtClean="0"/>
            </a:b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4800" y="82992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与异常值类似的考虑。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对所采取的行动要谨慎。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尝试理解问题的根源。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930" y="829925"/>
            <a:ext cx="1888965" cy="40901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59" y="1858193"/>
            <a:ext cx="4787028" cy="29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2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不一致数据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64" y="1704442"/>
            <a:ext cx="6069745" cy="33073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4800" y="89478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找出异常值的数量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3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过滤数据</a:t>
            </a:r>
          </a:p>
        </p:txBody>
      </p:sp>
      <p:sp>
        <p:nvSpPr>
          <p:cNvPr id="5" name="矩形 4"/>
          <p:cNvSpPr/>
          <p:nvPr/>
        </p:nvSpPr>
        <p:spPr>
          <a:xfrm>
            <a:off x="304800" y="77774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滤波器差分方程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43" y="1147072"/>
            <a:ext cx="5565654" cy="8518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4800" y="1814227"/>
            <a:ext cx="407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将其投入使用以理解系数如何工作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...</a:t>
            </a:r>
            <a:endParaRPr lang="en-US" altLang="zh-CN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16" y="2368225"/>
            <a:ext cx="5271871" cy="22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修改数据幅值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6460" y="822609"/>
            <a:ext cx="5526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在数字信号处理中，针对差分方程的 </a:t>
            </a:r>
            <a:r>
              <a:rPr lang="en-US" altLang="zh-CN" dirty="0">
                <a:latin typeface="inherit"/>
              </a:rPr>
              <a:t>Z </a:t>
            </a:r>
            <a:r>
              <a:rPr lang="zh-CN" altLang="en-US" dirty="0" smtClean="0">
                <a:latin typeface="inherit"/>
              </a:rPr>
              <a:t>变换</a:t>
            </a:r>
            <a:endParaRPr lang="en-US" altLang="zh-CN" dirty="0" smtClean="0"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zh-CN" dirty="0"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zh-CN" altLang="en-US" dirty="0"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以下述传递函数为例：</a:t>
            </a:r>
            <a:endParaRPr lang="zh-CN" altLang="en-US" b="0" i="0" dirty="0">
              <a:effectLst/>
              <a:latin typeface="inheri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37" y="1243247"/>
            <a:ext cx="4133088" cy="7158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19910"/>
          <a:stretch/>
        </p:blipFill>
        <p:spPr>
          <a:xfrm>
            <a:off x="1016813" y="2022938"/>
            <a:ext cx="3333230" cy="691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19" y="2904134"/>
            <a:ext cx="2485407" cy="15392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161" y="2193614"/>
            <a:ext cx="3180170" cy="24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7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用卷积平滑数据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802" y="87283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包含高频成分的光滑二维数据。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35" y="1333240"/>
            <a:ext cx="6195974" cy="31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3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用卷积平滑数据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9559" y="92404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注入一些随机噪声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95" y="1413374"/>
            <a:ext cx="6452006" cy="31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305763" y="132784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CN" altLang="en-US" dirty="0"/>
              <a:t>数据处理</a:t>
            </a:r>
          </a:p>
          <a:p>
            <a:pPr lvl="1" fontAlgn="base"/>
            <a:r>
              <a:rPr lang="zh-CN" altLang="en-US" dirty="0"/>
              <a:t>数据平滑</a:t>
            </a:r>
          </a:p>
          <a:p>
            <a:pPr lvl="1" fontAlgn="base"/>
            <a:r>
              <a:rPr lang="zh-CN" altLang="en-US" dirty="0"/>
              <a:t>异常值检测</a:t>
            </a:r>
          </a:p>
          <a:p>
            <a:pPr lvl="1" fontAlgn="base"/>
            <a:r>
              <a:rPr lang="zh-CN" altLang="en-US" dirty="0"/>
              <a:t>非均匀数据</a:t>
            </a:r>
          </a:p>
          <a:p>
            <a:pPr lvl="1" fontAlgn="base"/>
            <a:r>
              <a:rPr lang="zh-CN" altLang="en-US" dirty="0"/>
              <a:t>不一致数据</a:t>
            </a:r>
          </a:p>
          <a:p>
            <a:pPr lvl="1" fontAlgn="base"/>
            <a:r>
              <a:rPr lang="zh-CN" altLang="en-US" dirty="0"/>
              <a:t>滤波数据</a:t>
            </a:r>
          </a:p>
          <a:p>
            <a:pPr lvl="1" fontAlgn="base"/>
            <a:r>
              <a:rPr lang="zh-CN" altLang="en-US" dirty="0"/>
              <a:t>用卷积平滑数据</a:t>
            </a:r>
          </a:p>
          <a:p>
            <a:pPr lvl="1" fontAlgn="base"/>
            <a:r>
              <a:rPr lang="zh-CN" altLang="en-US" dirty="0"/>
              <a:t>去趋势</a:t>
            </a:r>
          </a:p>
        </p:txBody>
      </p:sp>
      <p:sp>
        <p:nvSpPr>
          <p:cNvPr id="11" name="矩形 10"/>
          <p:cNvSpPr/>
          <p:nvPr/>
        </p:nvSpPr>
        <p:spPr>
          <a:xfrm>
            <a:off x="369418" y="4633340"/>
            <a:ext cx="58119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-apple-system"/>
              </a:rPr>
              <a:t>本演示中的部分内容来自 </a:t>
            </a:r>
            <a:r>
              <a:rPr lang="en-US" altLang="zh-CN" dirty="0" err="1">
                <a:latin typeface="-apple-system"/>
              </a:rPr>
              <a:t>MathWorks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培训资料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用卷积平滑数据</a:t>
            </a:r>
            <a:endParaRPr lang="en-US" altLang="zh-CN" dirty="0">
              <a:latin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495" y="1873381"/>
            <a:ext cx="5640019" cy="26063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8070" y="939491"/>
            <a:ext cx="655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dirty="0">
                <a:latin typeface="inherit"/>
              </a:rPr>
              <a:t>MATLAB® </a:t>
            </a:r>
            <a:r>
              <a:rPr lang="zh-CN" altLang="en-US" dirty="0">
                <a:latin typeface="inherit"/>
              </a:rPr>
              <a:t>中的 </a:t>
            </a:r>
            <a:r>
              <a:rPr lang="en-US" altLang="zh-CN" dirty="0">
                <a:latin typeface="inherit"/>
              </a:rPr>
              <a:t>conv2 </a:t>
            </a:r>
            <a:r>
              <a:rPr lang="zh-CN" altLang="en-US" dirty="0">
                <a:latin typeface="inherit"/>
              </a:rPr>
              <a:t>函数利用指定的核对二维数据进行卷积；核的每个元素决定了如何去除或增强原始数据的特征。</a:t>
            </a:r>
            <a:endParaRPr lang="zh-CN" altLang="en-US" b="0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6999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用卷积平滑数据</a:t>
            </a:r>
            <a:endParaRPr lang="en-US" altLang="zh-CN" dirty="0">
              <a:latin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976"/>
          <a:stretch/>
        </p:blipFill>
        <p:spPr>
          <a:xfrm>
            <a:off x="1221638" y="1997050"/>
            <a:ext cx="6825082" cy="28317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36548" y="899402"/>
            <a:ext cx="67153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当数据只包含少量频率成分时，小尺寸卷积核已足够平滑。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更大尺寸的卷积核可更精细地调节频率响应，使输出结果更加平滑。</a:t>
            </a:r>
            <a:endParaRPr lang="zh-CN" altLang="en-US" b="0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2184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去趋势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2221" y="998175"/>
            <a:ext cx="57826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-apple-system"/>
              </a:rPr>
              <a:t>detrend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会从你的数据中减去平均值（或最小二乘意义上的最佳拟合直线</a:t>
            </a:r>
            <a:r>
              <a:rPr lang="zh-CN" altLang="en-US" dirty="0" smtClean="0">
                <a:latin typeface="-apple-system"/>
              </a:rPr>
              <a:t>）</a:t>
            </a:r>
            <a:endParaRPr lang="en-US" altLang="zh-CN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-apple-system"/>
              </a:rPr>
              <a:t>以</a:t>
            </a:r>
            <a:r>
              <a:rPr lang="zh-CN" altLang="en-US" dirty="0">
                <a:latin typeface="-apple-system"/>
              </a:rPr>
              <a:t>某股票每日价格变化为例进行说明。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73" y="2076018"/>
            <a:ext cx="6620256" cy="2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去趋势</a:t>
            </a:r>
          </a:p>
        </p:txBody>
      </p:sp>
      <p:sp>
        <p:nvSpPr>
          <p:cNvPr id="3" name="矩形 2"/>
          <p:cNvSpPr/>
          <p:nvPr/>
        </p:nvSpPr>
        <p:spPr>
          <a:xfrm>
            <a:off x="589620" y="8874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从数据中删除线性趋势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44" y="1438718"/>
            <a:ext cx="6408115" cy="329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数据平滑</a:t>
            </a:r>
          </a:p>
        </p:txBody>
      </p:sp>
      <p:sp>
        <p:nvSpPr>
          <p:cNvPr id="4" name="矩形 3"/>
          <p:cNvSpPr/>
          <p:nvPr/>
        </p:nvSpPr>
        <p:spPr>
          <a:xfrm>
            <a:off x="892453" y="903567"/>
            <a:ext cx="71396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移动窗口法（</a:t>
            </a:r>
            <a:r>
              <a:rPr lang="en-US" altLang="zh-CN" b="1" dirty="0"/>
              <a:t>Moving Window</a:t>
            </a:r>
            <a:r>
              <a:rPr lang="zh-CN" altLang="en-US" b="1" dirty="0"/>
              <a:t>）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例：风速每分钟采样，用 </a:t>
            </a:r>
            <a:r>
              <a:rPr lang="en-US" altLang="zh-CN" dirty="0"/>
              <a:t>5 </a:t>
            </a:r>
            <a:r>
              <a:rPr lang="zh-CN" altLang="en-US" dirty="0"/>
              <a:t>分钟窗长的 </a:t>
            </a:r>
            <a:r>
              <a:rPr lang="en-US" altLang="zh-CN" dirty="0" err="1"/>
              <a:t>movmean</a:t>
            </a:r>
            <a:r>
              <a:rPr lang="en-US" altLang="zh-CN" dirty="0"/>
              <a:t> </a:t>
            </a:r>
            <a:r>
              <a:rPr lang="zh-CN" altLang="en-US" dirty="0"/>
              <a:t>做平均，可消除短时波动。</a:t>
            </a:r>
            <a:br>
              <a:rPr lang="zh-CN" altLang="en-US" dirty="0"/>
            </a:br>
            <a:r>
              <a:rPr lang="zh-CN" altLang="en-US" dirty="0"/>
              <a:t>代码模板：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65" y="2272146"/>
            <a:ext cx="6532474" cy="266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移动窗口法</a:t>
            </a:r>
            <a:endParaRPr lang="en-US" altLang="zh-CN" dirty="0">
              <a:latin typeface="-apple-syste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7903" y="931359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考虑一个注入随机噪声的正弦信号。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62" y="1378528"/>
            <a:ext cx="6744614" cy="30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1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移动窗口法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2569" y="902588"/>
            <a:ext cx="5565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使用窗口大小为3的移动平均值来平滑噪声数据。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19" y="1431938"/>
            <a:ext cx="7183526" cy="345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移动窗口法</a:t>
            </a:r>
            <a:endParaRPr lang="en-US" altLang="zh-CN" dirty="0">
              <a:latin typeface="-apple-system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2826" y="924044"/>
            <a:ext cx="4216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更大的窗户吗?平滑了，</a:t>
            </a:r>
            <a:r>
              <a:rPr lang="zh-CN" altLang="en-US" dirty="0" smtClean="0"/>
              <a:t>但波谷不见</a:t>
            </a:r>
            <a:r>
              <a:rPr lang="zh-CN" altLang="en-US" dirty="0"/>
              <a:t>了。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7" y="1444363"/>
            <a:ext cx="7549286" cy="34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常用平滑方法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302105" y="1064012"/>
            <a:ext cx="5746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•</a:t>
            </a:r>
            <a:r>
              <a:rPr lang="zh-CN" altLang="en-US" dirty="0"/>
              <a:t>smoothdata功能提供了几种平滑</a:t>
            </a:r>
            <a:r>
              <a:rPr lang="zh-CN" altLang="en-US" dirty="0" smtClean="0"/>
              <a:t>选项</a:t>
            </a:r>
            <a:endParaRPr lang="en-US" altLang="zh-CN" dirty="0" smtClean="0"/>
          </a:p>
          <a:p>
            <a:r>
              <a:rPr lang="zh-CN" altLang="en-US" dirty="0" smtClean="0"/>
              <a:t>•</a:t>
            </a:r>
            <a:r>
              <a:rPr lang="zh-CN" altLang="en-US" dirty="0"/>
              <a:t>即Savitzky-Golaymethod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•</a:t>
            </a:r>
            <a:r>
              <a:rPr lang="zh-CN" altLang="en-US" dirty="0"/>
              <a:t>默认情况下，smoothdata选择最佳猜测窗口大小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49" y="2114093"/>
            <a:ext cx="3387702" cy="27169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919278"/>
            <a:ext cx="3937599" cy="31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异常值检测（</a:t>
            </a:r>
            <a:r>
              <a:rPr lang="en-US" altLang="zh-CN" dirty="0"/>
              <a:t>Outlier Detection</a:t>
            </a:r>
            <a:r>
              <a:rPr lang="zh-CN" altLang="en-US" dirty="0"/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1078992" y="881131"/>
            <a:ext cx="5190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-apple-system"/>
              </a:rPr>
              <a:t>离群值检测识别与其他数据显著不同的数据点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7" y="1479661"/>
            <a:ext cx="7088429" cy="31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异常值检测（</a:t>
            </a:r>
            <a:r>
              <a:rPr lang="en-US" altLang="zh-CN" dirty="0"/>
              <a:t>Outlier Detection</a:t>
            </a:r>
            <a:r>
              <a:rPr lang="zh-CN" altLang="en-US" dirty="0"/>
              <a:t>）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799" y="836752"/>
            <a:ext cx="8649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Robust </a:t>
            </a:r>
            <a:r>
              <a:rPr lang="en-US" altLang="zh-CN" dirty="0" err="1">
                <a:solidFill>
                  <a:srgbClr val="0F1115"/>
                </a:solidFill>
                <a:latin typeface="quote-cjk-patch"/>
              </a:rPr>
              <a:t>Lowess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是另一种平滑方法，当数据中除噪声外还存在异常值时特别有用。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94" y="1267242"/>
            <a:ext cx="7659014" cy="35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1031</TotalTime>
  <Words>457</Words>
  <Application>Microsoft Office PowerPoint</Application>
  <PresentationFormat>全屏显示(16:9)</PresentationFormat>
  <Paragraphs>70</Paragraphs>
  <Slides>23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-apple-system</vt:lpstr>
      <vt:lpstr>inherit</vt:lpstr>
      <vt:lpstr>quote-cjk-patch</vt:lpstr>
      <vt:lpstr>宋体</vt:lpstr>
      <vt:lpstr>Microsoft YaHei</vt:lpstr>
      <vt:lpstr>Arial</vt:lpstr>
      <vt:lpstr>Calibri</vt:lpstr>
      <vt:lpstr>Wingdings</vt:lpstr>
      <vt:lpstr>PPP</vt:lpstr>
      <vt:lpstr>Visio</vt:lpstr>
      <vt:lpstr> 人工智能与数据分析 </vt:lpstr>
      <vt:lpstr>目录</vt:lpstr>
      <vt:lpstr>数据平滑</vt:lpstr>
      <vt:lpstr>移动窗口法</vt:lpstr>
      <vt:lpstr>移动窗口法</vt:lpstr>
      <vt:lpstr>移动窗口法</vt:lpstr>
      <vt:lpstr>常用平滑方法</vt:lpstr>
      <vt:lpstr>异常值检测（Outlier Detection）</vt:lpstr>
      <vt:lpstr>异常值检测（Outlier Detection）</vt:lpstr>
      <vt:lpstr>异常值检测（Outlier Detection）</vt:lpstr>
      <vt:lpstr>非均匀数据</vt:lpstr>
      <vt:lpstr>非均匀数据</vt:lpstr>
      <vt:lpstr>非均匀数据</vt:lpstr>
      <vt:lpstr>不一致数据  </vt:lpstr>
      <vt:lpstr>不一致数据</vt:lpstr>
      <vt:lpstr>过滤数据</vt:lpstr>
      <vt:lpstr>修改数据幅值</vt:lpstr>
      <vt:lpstr>用卷积平滑数据</vt:lpstr>
      <vt:lpstr>用卷积平滑数据</vt:lpstr>
      <vt:lpstr>用卷积平滑数据</vt:lpstr>
      <vt:lpstr>用卷积平滑数据</vt:lpstr>
      <vt:lpstr>去趋势</vt:lpstr>
      <vt:lpstr>去趋势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915</cp:revision>
  <cp:lastPrinted>2020-10-12T18:10:00Z</cp:lastPrinted>
  <dcterms:created xsi:type="dcterms:W3CDTF">2014-03-23T18:36:00Z</dcterms:created>
  <dcterms:modified xsi:type="dcterms:W3CDTF">2025-11-11T03:29:43Z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